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39"/>
  </p:notesMasterIdLst>
  <p:handoutMasterIdLst>
    <p:handoutMasterId r:id="rId40"/>
  </p:handoutMasterIdLst>
  <p:sldIdLst>
    <p:sldId id="300" r:id="rId5"/>
    <p:sldId id="323" r:id="rId6"/>
    <p:sldId id="341" r:id="rId7"/>
    <p:sldId id="11099" r:id="rId8"/>
    <p:sldId id="311" r:id="rId9"/>
    <p:sldId id="313" r:id="rId10"/>
    <p:sldId id="312" r:id="rId11"/>
    <p:sldId id="314" r:id="rId12"/>
    <p:sldId id="315" r:id="rId13"/>
    <p:sldId id="316" r:id="rId14"/>
    <p:sldId id="332" r:id="rId15"/>
    <p:sldId id="317" r:id="rId16"/>
    <p:sldId id="322" r:id="rId17"/>
    <p:sldId id="318" r:id="rId18"/>
    <p:sldId id="333" r:id="rId19"/>
    <p:sldId id="335" r:id="rId20"/>
    <p:sldId id="336" r:id="rId21"/>
    <p:sldId id="319" r:id="rId22"/>
    <p:sldId id="330" r:id="rId23"/>
    <p:sldId id="11100" r:id="rId24"/>
    <p:sldId id="320" r:id="rId25"/>
    <p:sldId id="339" r:id="rId26"/>
    <p:sldId id="338" r:id="rId27"/>
    <p:sldId id="326" r:id="rId28"/>
    <p:sldId id="331" r:id="rId29"/>
    <p:sldId id="321" r:id="rId30"/>
    <p:sldId id="327" r:id="rId31"/>
    <p:sldId id="324" r:id="rId32"/>
    <p:sldId id="337" r:id="rId33"/>
    <p:sldId id="325" r:id="rId34"/>
    <p:sldId id="334" r:id="rId35"/>
    <p:sldId id="340" r:id="rId36"/>
    <p:sldId id="328" r:id="rId37"/>
    <p:sldId id="329" r:id="rId38"/>
  </p:sldIdLst>
  <p:sldSz cx="12188825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7" d="100"/>
          <a:sy n="77" d="100"/>
        </p:scale>
        <p:origin x="630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0" y="0"/>
            <a:ext cx="12227975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65557334-F688-4C34-9DC8-1B10404178CD}" type="datetimeFigureOut">
              <a:rPr lang="es-AR" smtClean="0"/>
              <a:t>7/4/2020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544E31F-739A-4604-A00B-C25DFCD1433B}" type="slidenum">
              <a:rPr lang="es-AR" smtClean="0"/>
              <a:t>‹#›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6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49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8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5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51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6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0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5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2052" y="2687249"/>
            <a:ext cx="5626600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397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2692" y="3658841"/>
            <a:ext cx="5627459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999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87633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415737698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2052" y="2687249"/>
            <a:ext cx="5626600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397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2692" y="3658841"/>
            <a:ext cx="5627459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999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87633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25386642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2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2052" y="2687249"/>
            <a:ext cx="5626600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397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2692" y="3658841"/>
            <a:ext cx="5627459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999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87633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70270006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2052" y="2687249"/>
            <a:ext cx="5626600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397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2692" y="3658841"/>
            <a:ext cx="5627459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1999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192" y="0"/>
            <a:ext cx="12187633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2731968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69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1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1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3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18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t>‹#›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s-AR" smtClean="0"/>
              <a:pPr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83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2" y="0"/>
            <a:ext cx="12226777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F41C87-7AD9-4845-A077-840E4A0F3F06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3" r:id="rId18"/>
    <p:sldLayoutId id="2147483694" r:id="rId19"/>
    <p:sldLayoutId id="2147483695" r:id="rId20"/>
    <p:sldLayoutId id="2147483696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igertoolbox/blob/master/AdaptiveIndexDefrag/usp_AdaptiveIndexDefrag.sql" TargetMode="External"/><Relationship Id="rId2" Type="http://schemas.openxmlformats.org/officeDocument/2006/relationships/hyperlink" Target="https://github.com/NikoNeugebauer/CISL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koport.com/2018/04/07/columnstore-indexes-part-122-wait-types/" TargetMode="External"/><Relationship Id="rId2" Type="http://schemas.openxmlformats.org/officeDocument/2006/relationships/hyperlink" Target="http://www.nikoport.com/2015/01/26/clustered-columnstore-indexes-part-47-practical-monitoring-with-extended-events/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rderbyselectnull.com/author/jobbish1/" TargetMode="External"/><Relationship Id="rId2" Type="http://schemas.openxmlformats.org/officeDocument/2006/relationships/hyperlink" Target="http://www.nikoport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ustomers.microsoft.com/en-us/search?sq=columnstore&amp;ff=&amp;p=0&amp;so=story_publish_date%20des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4917" y="3439012"/>
            <a:ext cx="9333320" cy="21050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Platform Training Day</a:t>
            </a:r>
            <a:b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</a:rPr>
              <a:t>ColumnStore Indexes: A new way to handle DW Workloads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098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6/4/2020</a:t>
            </a:r>
            <a:endParaRPr lang="en-US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97" y="408688"/>
            <a:ext cx="3555366" cy="1323847"/>
          </a:xfrm>
          <a:prstGeom prst="rect">
            <a:avLst/>
          </a:prstGeom>
        </p:spPr>
      </p:pic>
      <p:pic>
        <p:nvPicPr>
          <p:cNvPr id="5" name="Picture 4" descr="logo-sql-color-fondo-blanco.png">
            <a:extLst>
              <a:ext uri="{FF2B5EF4-FFF2-40B4-BE49-F238E27FC236}">
                <a16:creationId xmlns:a16="http://schemas.microsoft.com/office/drawing/2014/main" id="{A4EF33C6-FCE4-43EA-ADDA-53FF01CE1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03" y="444133"/>
            <a:ext cx="6419289" cy="103005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88AED6E-20B0-4CC7-861A-F152BC91B14E}"/>
              </a:ext>
            </a:extLst>
          </p:cNvPr>
          <p:cNvSpPr txBox="1">
            <a:spLocks/>
          </p:cNvSpPr>
          <p:nvPr/>
        </p:nvSpPr>
        <p:spPr>
          <a:xfrm>
            <a:off x="1525447" y="3859145"/>
            <a:ext cx="10661508" cy="1107241"/>
          </a:xfrm>
          <a:prstGeom prst="rect">
            <a:avLst/>
          </a:prstGeom>
        </p:spPr>
        <p:txBody>
          <a:bodyPr vert="horz" wrap="square" lIns="89615" tIns="44807" rIns="89615" bIns="44807" rtlCol="0" anchor="b" anchorCtr="0">
            <a:normAutofit/>
          </a:bodyPr>
          <a:lstStyle>
            <a:lvl1pPr algn="l">
              <a:lnSpc>
                <a:spcPct val="100000"/>
              </a:lnSpc>
              <a:defRPr lang="en-US" sz="5507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endParaRPr lang="en-US" sz="5397" kern="0" dirty="0"/>
          </a:p>
        </p:txBody>
      </p:sp>
    </p:spTree>
    <p:extLst>
      <p:ext uri="{BB962C8B-B14F-4D97-AF65-F5344CB8AC3E}">
        <p14:creationId xmlns:p14="http://schemas.microsoft.com/office/powerpoint/2010/main" val="38894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37012" y="7620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3129" y="651965"/>
            <a:ext cx="2255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Tuple</a:t>
            </a:r>
            <a:r>
              <a:rPr lang="es-AR" sz="3000" dirty="0"/>
              <a:t> mover:</a:t>
            </a:r>
          </a:p>
          <a:p>
            <a:endParaRPr lang="es-AR" sz="3000" dirty="0"/>
          </a:p>
          <a:p>
            <a:endParaRPr lang="en-US" sz="3000" dirty="0"/>
          </a:p>
        </p:txBody>
      </p:sp>
      <p:pic>
        <p:nvPicPr>
          <p:cNvPr id="2050" name="Picture 2" descr="Resultado de imagen para tuple mover sql server columns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9" y="1223962"/>
            <a:ext cx="7837403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0812" y="762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4" name="AutoShape 2" descr="Clustered Columnstore Index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Clustered Columnstore + Btree Index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79" y="2569845"/>
            <a:ext cx="4908177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tree + Nonclustered Column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57" y="2569845"/>
            <a:ext cx="5065889" cy="27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0412" y="1600200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Clustered</a:t>
            </a:r>
            <a:r>
              <a:rPr lang="es-AR" dirty="0"/>
              <a:t> </a:t>
            </a:r>
            <a:r>
              <a:rPr lang="es-AR" dirty="0" err="1"/>
              <a:t>columnstore</a:t>
            </a:r>
            <a:r>
              <a:rPr lang="es-AR" dirty="0"/>
              <a:t> + Non </a:t>
            </a:r>
            <a:r>
              <a:rPr lang="es-AR" dirty="0" err="1"/>
              <a:t>clustered</a:t>
            </a:r>
            <a:r>
              <a:rPr lang="es-AR" dirty="0"/>
              <a:t> </a:t>
            </a:r>
            <a:r>
              <a:rPr lang="es-AR" dirty="0" err="1"/>
              <a:t>row</a:t>
            </a:r>
            <a:r>
              <a:rPr lang="es-AR" dirty="0"/>
              <a:t> store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5412" y="1670050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Clustered</a:t>
            </a:r>
            <a:r>
              <a:rPr lang="es-AR" dirty="0"/>
              <a:t> </a:t>
            </a:r>
            <a:r>
              <a:rPr lang="es-AR" dirty="0" err="1"/>
              <a:t>row</a:t>
            </a:r>
            <a:r>
              <a:rPr lang="es-AR" dirty="0"/>
              <a:t> store + Non </a:t>
            </a:r>
            <a:r>
              <a:rPr lang="es-AR" dirty="0" err="1"/>
              <a:t>clustered</a:t>
            </a:r>
            <a:r>
              <a:rPr lang="es-AR" dirty="0"/>
              <a:t> </a:t>
            </a:r>
            <a:r>
              <a:rPr lang="es-AR" dirty="0" err="1"/>
              <a:t>columnstore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5612" y="76200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1812" y="1143000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Batch</a:t>
            </a:r>
            <a:r>
              <a:rPr lang="es-AR" sz="3000" dirty="0"/>
              <a:t> </a:t>
            </a:r>
            <a:r>
              <a:rPr lang="es-AR" sz="3000" dirty="0" err="1"/>
              <a:t>Processing</a:t>
            </a:r>
            <a:r>
              <a:rPr lang="es-AR" sz="3000" dirty="0"/>
              <a:t>: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600"/>
            <a:ext cx="783182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812" y="1143000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Batch</a:t>
            </a:r>
            <a:r>
              <a:rPr lang="es-AR" sz="3000" dirty="0"/>
              <a:t> </a:t>
            </a:r>
            <a:r>
              <a:rPr lang="es-AR" sz="3000" dirty="0" err="1"/>
              <a:t>Processing</a:t>
            </a:r>
            <a:r>
              <a:rPr lang="es-AR" sz="3000" dirty="0"/>
              <a:t>: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4265612" y="28832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209800"/>
            <a:ext cx="6109474" cy="32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65612" y="72083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3812" y="832366"/>
            <a:ext cx="6753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Clustered</a:t>
            </a:r>
            <a:r>
              <a:rPr lang="es-AR" sz="3000" dirty="0"/>
              <a:t> Vs Non </a:t>
            </a:r>
            <a:r>
              <a:rPr lang="es-AR" sz="3000" dirty="0" err="1"/>
              <a:t>clustered</a:t>
            </a:r>
            <a:r>
              <a:rPr lang="es-AR" sz="3000" dirty="0"/>
              <a:t> </a:t>
            </a:r>
            <a:r>
              <a:rPr lang="es-AR" sz="3000" dirty="0" err="1"/>
              <a:t>columnstores</a:t>
            </a:r>
            <a:r>
              <a:rPr lang="es-AR" sz="3000" dirty="0"/>
              <a:t>: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386364"/>
            <a:ext cx="6685949" cy="4519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" y="1386364"/>
            <a:ext cx="4132606" cy="2157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66" y="3733800"/>
            <a:ext cx="41433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5612" y="7620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9600"/>
            <a:ext cx="28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Improvements</a:t>
            </a:r>
            <a:r>
              <a:rPr lang="es-AR" dirty="0"/>
              <a:t> in SQL 2016: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9012" y="948690"/>
            <a:ext cx="9904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-ui_normal"/>
              </a:rPr>
              <a:t>A </a:t>
            </a:r>
            <a:r>
              <a:rPr lang="en-US" dirty="0" err="1">
                <a:latin typeface="segoe-ui_normal"/>
              </a:rPr>
              <a:t>rowstore</a:t>
            </a:r>
            <a:r>
              <a:rPr lang="en-US" dirty="0">
                <a:latin typeface="segoe-ui_normal"/>
              </a:rPr>
              <a:t> table can have one updateable </a:t>
            </a:r>
            <a:r>
              <a:rPr lang="en-US" dirty="0" err="1">
                <a:latin typeface="segoe-ui_normal"/>
              </a:rPr>
              <a:t>nonclustered</a:t>
            </a:r>
            <a:r>
              <a:rPr lang="en-US" dirty="0">
                <a:latin typeface="segoe-ui_normal"/>
              </a:rPr>
              <a:t> </a:t>
            </a:r>
            <a:r>
              <a:rPr lang="en-US" dirty="0" err="1">
                <a:latin typeface="segoe-ui_normal"/>
              </a:rPr>
              <a:t>columnstore</a:t>
            </a:r>
            <a:r>
              <a:rPr lang="en-US" dirty="0">
                <a:latin typeface="segoe-ui_normal"/>
              </a:rPr>
              <a:t> index. Previously, the </a:t>
            </a:r>
            <a:r>
              <a:rPr lang="en-US" dirty="0" err="1">
                <a:latin typeface="segoe-ui_normal"/>
              </a:rPr>
              <a:t>nonclustered</a:t>
            </a:r>
            <a:r>
              <a:rPr lang="en-US" dirty="0">
                <a:latin typeface="segoe-ui_normal"/>
              </a:rPr>
              <a:t> </a:t>
            </a:r>
            <a:r>
              <a:rPr lang="en-US" dirty="0" err="1">
                <a:latin typeface="segoe-ui_normal"/>
              </a:rPr>
              <a:t>columnstore</a:t>
            </a:r>
            <a:r>
              <a:rPr lang="en-US" dirty="0">
                <a:latin typeface="segoe-ui_normal"/>
              </a:rPr>
              <a:t> index was read-only. </a:t>
            </a:r>
            <a:r>
              <a:rPr lang="en-US" dirty="0"/>
              <a:t>The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r>
              <a:rPr lang="en-US" dirty="0"/>
              <a:t> index definition supports using a filtered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primary keys and foreign keys by using a </a:t>
            </a:r>
            <a:r>
              <a:rPr lang="en-US" dirty="0" err="1"/>
              <a:t>btree</a:t>
            </a:r>
            <a:r>
              <a:rPr lang="en-US" dirty="0"/>
              <a:t> index to enforce these constraints on a clustered </a:t>
            </a:r>
            <a:r>
              <a:rPr lang="en-US" dirty="0" err="1"/>
              <a:t>columnstore</a:t>
            </a:r>
            <a:r>
              <a:rPr lang="en-US" dirty="0"/>
              <a:t>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Columnstore</a:t>
            </a:r>
            <a:r>
              <a:rPr lang="en-US" dirty="0"/>
              <a:t> indexes have a compression delay option that minimizes the impact of the transactional workload on real-time operational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Columnstore</a:t>
            </a:r>
            <a:r>
              <a:rPr lang="en-US" dirty="0"/>
              <a:t> indexes support read committed snapshot isolation level (RCSI) and snapshot isolation (SI).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Columnstore</a:t>
            </a:r>
            <a:r>
              <a:rPr lang="en-US" dirty="0"/>
              <a:t> supports index defragmentation by removing deleted rows without the need to explicitly rebuild the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Columnstore</a:t>
            </a:r>
            <a:r>
              <a:rPr lang="en-US" dirty="0"/>
              <a:t> indexes can be access on an </a:t>
            </a:r>
            <a:r>
              <a:rPr lang="en-US" dirty="0" err="1"/>
              <a:t>AlwaysOn</a:t>
            </a:r>
            <a:r>
              <a:rPr lang="en-US" dirty="0"/>
              <a:t> readable secondary replica and also they can be created with in-memory tables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improve performance, SQL Server computes the aggregate functions MIN, MAX, SUM, COUNT, AVG during table scans when the data type uses no more than 8 bytes, and is not of a string type also windows functions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Predicate pushdown speeds up queries that compare strings of type [v]char or n[v]char. This applies to the common comparison operators and includes operators such as LIKE that use bitmap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Single-threaded queries running under MAXDOP 1 or with a serial query plan execute in batch mode. Previously-only multi-threaded queries ran with batch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23106" y="7620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412" y="659193"/>
            <a:ext cx="279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Improvements</a:t>
            </a:r>
            <a:r>
              <a:rPr lang="es-AR" dirty="0"/>
              <a:t> in SQL 2017: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CE1DF-CA53-4DC1-BEFE-634CEAD2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25754"/>
            <a:ext cx="4602879" cy="228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6567C-E48F-4BE4-BF14-F357B1D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67" y="3739206"/>
            <a:ext cx="4709568" cy="20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5D9A5-66CE-46DE-BE92-57835D6F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1049442"/>
            <a:ext cx="4671465" cy="2156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1C3F80-5FEF-4AB8-951D-B3E2BB4C0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12" y="3605786"/>
            <a:ext cx="4248551" cy="21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5612" y="76200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412" y="615434"/>
            <a:ext cx="4420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Improvements</a:t>
            </a:r>
            <a:r>
              <a:rPr lang="es-AR" sz="3000" dirty="0"/>
              <a:t> in SQL 2019</a:t>
            </a:r>
            <a:r>
              <a:rPr lang="es-AR" dirty="0"/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CC4DA-770B-45BC-A33C-B2B399B1CD1D}"/>
              </a:ext>
            </a:extLst>
          </p:cNvPr>
          <p:cNvSpPr txBox="1"/>
          <p:nvPr/>
        </p:nvSpPr>
        <p:spPr>
          <a:xfrm>
            <a:off x="964571" y="1339334"/>
            <a:ext cx="1107399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sp_estimate_data_compression_savings supports columnstores </a:t>
            </a:r>
          </a:p>
          <a:p>
            <a:r>
              <a:rPr lang="it-IT" sz="2000" b="1" dirty="0"/>
              <a:t>     (COLUMNSTORE and COLUMNSTOREARCHIVE options)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Clustered columnstore build and rebuild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DBCC CLONEDATABASE update the statistics for columnstore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/>
          </a:p>
          <a:p>
            <a:r>
              <a:rPr lang="it-IT" sz="2000" b="1" dirty="0"/>
              <a:t>IMPORTANT THING!!</a:t>
            </a:r>
          </a:p>
          <a:p>
            <a:r>
              <a:rPr lang="it-IT" sz="2000" b="1" dirty="0"/>
              <a:t>IF YOU ENABLE IN MEMORY TEMPDB FEATURE YOU WILL NOT BE ABLE TO CREATE</a:t>
            </a:r>
          </a:p>
          <a:p>
            <a:r>
              <a:rPr lang="it-IT" sz="2000" b="1" dirty="0"/>
              <a:t>COLUMNSTORES INDEXES IN TEMPORAL TABLES OR EXECUTE </a:t>
            </a:r>
          </a:p>
          <a:p>
            <a:r>
              <a:rPr lang="it-IT" sz="2000" b="1" dirty="0"/>
              <a:t>SP_ESTIMATE_DATA_COMPRESSION_ SAVINGS STORED PROCEDURE</a:t>
            </a:r>
            <a:r>
              <a:rPr lang="it-IT" sz="2000" b="1"/>
              <a:t>! 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0923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00667" y="8238"/>
            <a:ext cx="538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Differences</a:t>
            </a:r>
            <a:r>
              <a:rPr lang="es-AR" dirty="0"/>
              <a:t> </a:t>
            </a:r>
            <a:r>
              <a:rPr lang="es-AR" dirty="0" err="1"/>
              <a:t>between</a:t>
            </a:r>
            <a:r>
              <a:rPr lang="es-AR" dirty="0"/>
              <a:t> B-</a:t>
            </a:r>
            <a:r>
              <a:rPr lang="es-AR" dirty="0" err="1"/>
              <a:t>Tree</a:t>
            </a:r>
            <a:r>
              <a:rPr lang="es-AR" dirty="0"/>
              <a:t> indexes and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9" name="TextBox 8"/>
          <p:cNvSpPr txBox="1"/>
          <p:nvPr/>
        </p:nvSpPr>
        <p:spPr>
          <a:xfrm>
            <a:off x="3876105" y="121529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B-</a:t>
            </a:r>
            <a:r>
              <a:rPr lang="es-AR" dirty="0" err="1"/>
              <a:t>tree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3076" name="Picture 4" descr="Levels of a nonclustered ind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7" y="2430589"/>
            <a:ext cx="3892095" cy="35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vels of a clustered ind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2426470"/>
            <a:ext cx="3447250" cy="35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365" y="205713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Non </a:t>
            </a:r>
            <a:r>
              <a:rPr lang="es-AR" dirty="0" err="1"/>
              <a:t>clustered</a:t>
            </a:r>
            <a:r>
              <a:rPr lang="es-AR" dirty="0"/>
              <a:t>: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1946" y="205713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Clustered</a:t>
            </a:r>
            <a:r>
              <a:rPr lang="es-AR" dirty="0"/>
              <a:t>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37612" y="138760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Columnstores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63" y="2426469"/>
            <a:ext cx="3505200" cy="21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9163" y="1752600"/>
            <a:ext cx="95183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/>
              <a:t>DEMO:</a:t>
            </a:r>
          </a:p>
          <a:p>
            <a:endParaRPr lang="es-AR" sz="3000" dirty="0"/>
          </a:p>
          <a:p>
            <a:pPr marL="514350" indent="-514350">
              <a:buAutoNum type="arabicParenR"/>
            </a:pPr>
            <a:r>
              <a:rPr lang="es-AR" sz="3000" dirty="0" err="1"/>
              <a:t>How</a:t>
            </a:r>
            <a:r>
              <a:rPr lang="es-AR" sz="3000" dirty="0"/>
              <a:t> to </a:t>
            </a:r>
            <a:r>
              <a:rPr lang="es-AR" sz="3000" dirty="0" err="1"/>
              <a:t>implement</a:t>
            </a:r>
            <a:r>
              <a:rPr lang="es-AR" sz="3000" dirty="0"/>
              <a:t> CCI and NCCI</a:t>
            </a:r>
          </a:p>
          <a:p>
            <a:r>
              <a:rPr lang="es-AR" sz="3000" dirty="0"/>
              <a:t>2)  </a:t>
            </a:r>
            <a:r>
              <a:rPr lang="es-AR" sz="3000" dirty="0" err="1"/>
              <a:t>Selecting</a:t>
            </a:r>
            <a:r>
              <a:rPr lang="es-AR" sz="3000" dirty="0"/>
              <a:t> </a:t>
            </a:r>
            <a:r>
              <a:rPr lang="es-AR" sz="3000" dirty="0" err="1"/>
              <a:t>Segments</a:t>
            </a:r>
            <a:r>
              <a:rPr lang="es-AR" sz="3000" dirty="0"/>
              <a:t>, </a:t>
            </a:r>
            <a:r>
              <a:rPr lang="es-AR" sz="3000" dirty="0" err="1"/>
              <a:t>Row</a:t>
            </a:r>
            <a:r>
              <a:rPr lang="es-AR" sz="3000" dirty="0"/>
              <a:t> </a:t>
            </a:r>
            <a:r>
              <a:rPr lang="es-AR" sz="3000" dirty="0" err="1"/>
              <a:t>groups</a:t>
            </a:r>
            <a:r>
              <a:rPr lang="es-AR" sz="3000" dirty="0"/>
              <a:t>, Delta </a:t>
            </a:r>
            <a:r>
              <a:rPr lang="es-AR" sz="3000" dirty="0" err="1"/>
              <a:t>stores</a:t>
            </a:r>
            <a:r>
              <a:rPr lang="es-AR" sz="3000" dirty="0"/>
              <a:t>, </a:t>
            </a:r>
            <a:r>
              <a:rPr lang="es-AR" sz="3000" dirty="0" err="1"/>
              <a:t>Dictionaries</a:t>
            </a:r>
            <a:r>
              <a:rPr lang="es-AR" sz="3000" dirty="0"/>
              <a:t> </a:t>
            </a:r>
          </a:p>
          <a:p>
            <a:r>
              <a:rPr lang="es-AR" sz="3000" dirty="0"/>
              <a:t>     </a:t>
            </a:r>
            <a:r>
              <a:rPr lang="es-AR" sz="3000" dirty="0" err="1"/>
              <a:t>with</a:t>
            </a:r>
            <a:r>
              <a:rPr lang="es-AR" sz="3000" dirty="0"/>
              <a:t> CISL script </a:t>
            </a:r>
            <a:r>
              <a:rPr lang="es-AR" sz="3000" dirty="0" err="1"/>
              <a:t>library</a:t>
            </a:r>
            <a:endParaRPr lang="es-AR" sz="3000" dirty="0"/>
          </a:p>
          <a:p>
            <a:pPr marL="514350" indent="-514350">
              <a:buAutoNum type="arabicParenR" startAt="3"/>
            </a:pPr>
            <a:r>
              <a:rPr lang="es-AR" sz="3000" dirty="0"/>
              <a:t>SQL 2019 New </a:t>
            </a:r>
            <a:r>
              <a:rPr lang="es-AR" sz="3000" dirty="0" err="1"/>
              <a:t>Features</a:t>
            </a:r>
            <a:endParaRPr lang="es-AR" sz="3000" dirty="0"/>
          </a:p>
          <a:p>
            <a:pPr marL="514350" indent="-514350">
              <a:buAutoNum type="arabicParenR" startAt="4"/>
            </a:pPr>
            <a:r>
              <a:rPr lang="en-US" sz="3000" dirty="0"/>
              <a:t>Performance gain</a:t>
            </a:r>
          </a:p>
          <a:p>
            <a:pPr marL="514350" indent="-514350">
              <a:buAutoNum type="arabicParenR" startAt="4"/>
            </a:pPr>
            <a:r>
              <a:rPr lang="es-AR" sz="3000" dirty="0" err="1"/>
              <a:t>Compatibility</a:t>
            </a:r>
            <a:r>
              <a:rPr lang="es-AR" sz="3000" dirty="0"/>
              <a:t> </a:t>
            </a:r>
            <a:r>
              <a:rPr lang="es-AR" sz="3000" dirty="0" err="1"/>
              <a:t>issue</a:t>
            </a:r>
            <a:r>
              <a:rPr lang="es-AR" sz="3000" dirty="0"/>
              <a:t>, </a:t>
            </a:r>
            <a:r>
              <a:rPr lang="es-AR" sz="3000" dirty="0" err="1"/>
              <a:t>Memory</a:t>
            </a:r>
            <a:r>
              <a:rPr lang="es-AR" sz="3000" dirty="0"/>
              <a:t> and </a:t>
            </a:r>
            <a:r>
              <a:rPr lang="es-AR" sz="3000" dirty="0" err="1"/>
              <a:t>dictionary</a:t>
            </a:r>
            <a:r>
              <a:rPr lang="es-AR" sz="3000" dirty="0"/>
              <a:t> </a:t>
            </a:r>
            <a:r>
              <a:rPr lang="es-AR" sz="3000" dirty="0" err="1"/>
              <a:t>pressure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510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373E41-C514-48AA-A313-AF612AB2612B}"/>
              </a:ext>
            </a:extLst>
          </p:cNvPr>
          <p:cNvSpPr/>
          <p:nvPr/>
        </p:nvSpPr>
        <p:spPr>
          <a:xfrm>
            <a:off x="2131424" y="1255956"/>
            <a:ext cx="2272010" cy="215272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99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A1F448-4D00-4D95-BE39-DC720566C35C}"/>
              </a:ext>
            </a:extLst>
          </p:cNvPr>
          <p:cNvSpPr/>
          <p:nvPr/>
        </p:nvSpPr>
        <p:spPr>
          <a:xfrm>
            <a:off x="2131424" y="3722500"/>
            <a:ext cx="2272010" cy="215272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99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27FFEE0-35BE-4479-8FE1-7163D885B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30" y="2024718"/>
            <a:ext cx="1920200" cy="6152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Arial" panose="020B0604020202020204" pitchFamily="34" charset="0"/>
                <a:ea typeface="Gotham Light" charset="0"/>
                <a:cs typeface="Gotham Light" charset="0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en-US" sz="1999">
                <a:solidFill>
                  <a:srgbClr val="293338"/>
                </a:solidFill>
                <a:latin typeface="Mercury Display A"/>
              </a:rPr>
              <a:t>300K+</a:t>
            </a:r>
            <a:r>
              <a:rPr lang="en-US" altLang="en-US" sz="1999" b="1">
                <a:solidFill>
                  <a:srgbClr val="293338"/>
                </a:solidFill>
                <a:latin typeface="Gotham SSm A"/>
              </a:rPr>
              <a:t>MEMBERS </a:t>
            </a:r>
            <a:br>
              <a:rPr lang="en-US" altLang="en-US" sz="1999" b="1">
                <a:solidFill>
                  <a:srgbClr val="293338"/>
                </a:solidFill>
                <a:latin typeface="Gotham SSm A"/>
              </a:rPr>
            </a:br>
            <a:r>
              <a:rPr lang="en-US" altLang="en-US" sz="1999" b="1">
                <a:solidFill>
                  <a:srgbClr val="293338"/>
                </a:solidFill>
                <a:latin typeface="Gotham SSm A"/>
              </a:rPr>
              <a:t>WORLDWIDE</a:t>
            </a:r>
            <a:endParaRPr lang="en-US" altLang="en-US" sz="1999" dirty="0">
              <a:solidFill>
                <a:srgbClr val="293338"/>
              </a:solidFill>
              <a:latin typeface="Mercury Display A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8F63AF-5B96-402F-B0E7-B7819B529166}"/>
              </a:ext>
            </a:extLst>
          </p:cNvPr>
          <p:cNvGrpSpPr/>
          <p:nvPr/>
        </p:nvGrpSpPr>
        <p:grpSpPr>
          <a:xfrm>
            <a:off x="7709875" y="1265202"/>
            <a:ext cx="2272010" cy="2152728"/>
            <a:chOff x="7972765" y="1106783"/>
            <a:chExt cx="2273300" cy="2153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19044D-5E92-45C8-B15A-533FF539A2B0}"/>
                </a:ext>
              </a:extLst>
            </p:cNvPr>
            <p:cNvSpPr/>
            <p:nvPr/>
          </p:nvSpPr>
          <p:spPr>
            <a:xfrm>
              <a:off x="7972765" y="1106783"/>
              <a:ext cx="2273300" cy="215395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9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56B42E-DDB9-4D20-A697-0EB3A20AD996}"/>
                </a:ext>
              </a:extLst>
            </p:cNvPr>
            <p:cNvSpPr/>
            <p:nvPr/>
          </p:nvSpPr>
          <p:spPr>
            <a:xfrm>
              <a:off x="8219377" y="1839067"/>
              <a:ext cx="1780076" cy="706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99" dirty="0">
                  <a:solidFill>
                    <a:srgbClr val="293338"/>
                  </a:solidFill>
                  <a:latin typeface="Mercury Display A"/>
                </a:rPr>
                <a:t>5 </a:t>
              </a:r>
              <a:r>
                <a:rPr lang="en-US" altLang="en-US" sz="1999" b="1" dirty="0">
                  <a:solidFill>
                    <a:srgbClr val="293338"/>
                  </a:solidFill>
                  <a:latin typeface="Gotham SSm A"/>
                </a:rPr>
                <a:t>GLOBAL</a:t>
              </a:r>
              <a:br>
                <a:rPr lang="en-US" altLang="en-US" sz="1999" b="1" dirty="0">
                  <a:solidFill>
                    <a:srgbClr val="293338"/>
                  </a:solidFill>
                  <a:latin typeface="Gotham SSm A"/>
                </a:rPr>
              </a:br>
              <a:r>
                <a:rPr lang="en-US" altLang="en-US" sz="1999" b="1" dirty="0">
                  <a:solidFill>
                    <a:srgbClr val="293338"/>
                  </a:solidFill>
                  <a:latin typeface="Gotham SSm A"/>
                </a:rPr>
                <a:t>NEWSLETTERS</a:t>
              </a:r>
              <a:r>
                <a:rPr lang="en-US" altLang="en-US" sz="1999" dirty="0">
                  <a:solidFill>
                    <a:srgbClr val="293338"/>
                  </a:solidFill>
                  <a:latin typeface="Gotham SSm A"/>
                </a:rPr>
                <a:t> </a:t>
              </a:r>
              <a:endParaRPr lang="en-US" altLang="en-US" sz="1999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BB586-27F7-420E-9C32-B854FC2B49E6}"/>
              </a:ext>
            </a:extLst>
          </p:cNvPr>
          <p:cNvSpPr/>
          <p:nvPr/>
        </p:nvSpPr>
        <p:spPr>
          <a:xfrm>
            <a:off x="2512511" y="4445124"/>
            <a:ext cx="1509835" cy="719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999" dirty="0">
                <a:solidFill>
                  <a:srgbClr val="293338"/>
                </a:solidFill>
                <a:latin typeface="Mercury Display A"/>
              </a:rPr>
              <a:t>22</a:t>
            </a:r>
            <a:r>
              <a:rPr lang="en-US" altLang="en-US" sz="1999" b="1" dirty="0">
                <a:solidFill>
                  <a:srgbClr val="293338"/>
                </a:solidFill>
                <a:latin typeface="Gotham SSm A"/>
              </a:rPr>
              <a:t>VIRTUAL </a:t>
            </a:r>
            <a:br>
              <a:rPr lang="en-US" altLang="en-US" sz="1999" b="1" dirty="0">
                <a:solidFill>
                  <a:srgbClr val="293338"/>
                </a:solidFill>
                <a:latin typeface="Gotham SSm A"/>
              </a:rPr>
            </a:br>
            <a:r>
              <a:rPr lang="en-US" altLang="en-US" sz="1999" b="1" dirty="0">
                <a:solidFill>
                  <a:srgbClr val="293338"/>
                </a:solidFill>
                <a:latin typeface="Gotham SSm A"/>
              </a:rPr>
              <a:t>GROUPS</a:t>
            </a:r>
            <a:endParaRPr lang="en-US" altLang="en-US" sz="1999" dirty="0">
              <a:solidFill>
                <a:srgbClr val="293338"/>
              </a:solidFill>
              <a:latin typeface="Mercury Display 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D1CDC4-0D72-4327-833E-0009FD1B8FEE}"/>
              </a:ext>
            </a:extLst>
          </p:cNvPr>
          <p:cNvGrpSpPr/>
          <p:nvPr/>
        </p:nvGrpSpPr>
        <p:grpSpPr>
          <a:xfrm>
            <a:off x="4784522" y="1265202"/>
            <a:ext cx="2521715" cy="2152728"/>
            <a:chOff x="4845709" y="2193010"/>
            <a:chExt cx="2523146" cy="215395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CDBBB3-C97C-4DDE-A066-4C402F33CAF2}"/>
                </a:ext>
              </a:extLst>
            </p:cNvPr>
            <p:cNvSpPr/>
            <p:nvPr/>
          </p:nvSpPr>
          <p:spPr>
            <a:xfrm>
              <a:off x="4970632" y="2193010"/>
              <a:ext cx="2273300" cy="215395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731608-8960-4A8A-ACCF-DDDA0DA2310F}"/>
                </a:ext>
              </a:extLst>
            </p:cNvPr>
            <p:cNvSpPr/>
            <p:nvPr/>
          </p:nvSpPr>
          <p:spPr>
            <a:xfrm>
              <a:off x="4845709" y="2916042"/>
              <a:ext cx="2523146" cy="720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99" dirty="0">
                  <a:solidFill>
                    <a:srgbClr val="293338"/>
                  </a:solidFill>
                  <a:latin typeface="Mercury Display A"/>
                </a:rPr>
                <a:t>279 </a:t>
              </a:r>
              <a:r>
                <a:rPr lang="en-US" altLang="en-US" sz="1999" b="1" dirty="0">
                  <a:solidFill>
                    <a:srgbClr val="293338"/>
                  </a:solidFill>
                  <a:latin typeface="Mercury Display A"/>
                </a:rPr>
                <a:t>LOCAL </a:t>
              </a:r>
            </a:p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99" b="1" dirty="0">
                  <a:solidFill>
                    <a:srgbClr val="293338"/>
                  </a:solidFill>
                  <a:latin typeface="Mercury Display A"/>
                </a:rPr>
                <a:t>GROUPS</a:t>
              </a:r>
              <a:endParaRPr lang="en-US" altLang="en-US" sz="1999" b="1" dirty="0">
                <a:solidFill>
                  <a:srgbClr val="293338"/>
                </a:solidFill>
                <a:latin typeface="Gotham SSm A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A1DDC63-7299-416F-8D9D-26F9D568AC23}"/>
              </a:ext>
            </a:extLst>
          </p:cNvPr>
          <p:cNvSpPr/>
          <p:nvPr/>
        </p:nvSpPr>
        <p:spPr>
          <a:xfrm>
            <a:off x="7709875" y="3731747"/>
            <a:ext cx="2272010" cy="215272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99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FB8F9-9891-4279-A66A-495D81BECB08}"/>
              </a:ext>
            </a:extLst>
          </p:cNvPr>
          <p:cNvSpPr/>
          <p:nvPr/>
        </p:nvSpPr>
        <p:spPr>
          <a:xfrm>
            <a:off x="7687325" y="4604921"/>
            <a:ext cx="2311487" cy="40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999" dirty="0">
                <a:solidFill>
                  <a:srgbClr val="293338"/>
                </a:solidFill>
                <a:latin typeface="Mercury Display A"/>
              </a:rPr>
              <a:t>100+</a:t>
            </a:r>
            <a:r>
              <a:rPr lang="en-US" altLang="en-US" sz="1999" b="1" dirty="0">
                <a:solidFill>
                  <a:srgbClr val="293338"/>
                </a:solidFill>
                <a:latin typeface="Gotham SSm A"/>
              </a:rPr>
              <a:t>LOCAL EVENTS</a:t>
            </a:r>
            <a:endParaRPr lang="en-US" altLang="en-US" sz="1999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5F1EB8-62E2-49D3-B820-18B701C551D1}"/>
              </a:ext>
            </a:extLst>
          </p:cNvPr>
          <p:cNvGrpSpPr/>
          <p:nvPr/>
        </p:nvGrpSpPr>
        <p:grpSpPr>
          <a:xfrm>
            <a:off x="4784522" y="3695549"/>
            <a:ext cx="2521715" cy="2152728"/>
            <a:chOff x="4845709" y="2193010"/>
            <a:chExt cx="2523146" cy="215395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C90123-E081-4132-B832-0B372C5DF668}"/>
                </a:ext>
              </a:extLst>
            </p:cNvPr>
            <p:cNvSpPr/>
            <p:nvPr/>
          </p:nvSpPr>
          <p:spPr>
            <a:xfrm>
              <a:off x="4970632" y="2193010"/>
              <a:ext cx="2273300" cy="215395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BAD173-CF5C-47D7-8A90-9EEE24CB3739}"/>
                </a:ext>
              </a:extLst>
            </p:cNvPr>
            <p:cNvSpPr/>
            <p:nvPr/>
          </p:nvSpPr>
          <p:spPr>
            <a:xfrm>
              <a:off x="4845709" y="2916042"/>
              <a:ext cx="2523146" cy="720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99" dirty="0">
                  <a:solidFill>
                    <a:srgbClr val="293338"/>
                  </a:solidFill>
                  <a:latin typeface="Mercury Display A"/>
                </a:rPr>
                <a:t>4000 </a:t>
              </a:r>
              <a:r>
                <a:rPr lang="en-US" altLang="en-US" sz="1999" b="1" dirty="0">
                  <a:solidFill>
                    <a:srgbClr val="293338"/>
                  </a:solidFill>
                  <a:latin typeface="Gotham SSm A"/>
                </a:rPr>
                <a:t>ATTENDEES </a:t>
              </a:r>
            </a:p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999" b="1" dirty="0">
                  <a:solidFill>
                    <a:srgbClr val="293338"/>
                  </a:solidFill>
                  <a:latin typeface="Gotham SSm A"/>
                </a:rPr>
                <a:t>AT PASS SUMMIT</a:t>
              </a:r>
              <a:endParaRPr lang="en-US" altLang="en-US" sz="1999" dirty="0">
                <a:solidFill>
                  <a:srgbClr val="293338"/>
                </a:solidFill>
                <a:latin typeface="Mercury Display A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5F0F28-DAA4-414B-A6A0-8C8C953BF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24" y="305049"/>
            <a:ext cx="2132390" cy="7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n para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752600"/>
            <a:ext cx="5810249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3570" y="685800"/>
            <a:ext cx="227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 err="1"/>
              <a:t>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44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935CC-82A9-4CEE-9F80-EF85C3F2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2" y="762000"/>
            <a:ext cx="7543800" cy="50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52487-7AE2-4DAD-B42F-5CCB11A8C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685800"/>
            <a:ext cx="7610475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8812" y="762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Limitations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989012" y="990600"/>
            <a:ext cx="522175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Limitations</a:t>
            </a:r>
            <a:r>
              <a:rPr lang="es-AR" dirty="0"/>
              <a:t>:</a:t>
            </a:r>
          </a:p>
          <a:p>
            <a:endParaRPr lang="es-AR" dirty="0"/>
          </a:p>
          <a:p>
            <a:r>
              <a:rPr lang="es-AR" dirty="0"/>
              <a:t>Data </a:t>
            </a:r>
            <a:r>
              <a:rPr lang="es-AR" dirty="0" err="1"/>
              <a:t>types</a:t>
            </a:r>
            <a:r>
              <a:rPr lang="es-AR" dirty="0"/>
              <a:t>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supported</a:t>
            </a:r>
            <a:r>
              <a:rPr lang="es-AR" dirty="0"/>
              <a:t>: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ntext</a:t>
            </a:r>
            <a:r>
              <a:rPr lang="en-US" dirty="0"/>
              <a:t>, text, and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rowversion</a:t>
            </a:r>
            <a:r>
              <a:rPr lang="en-US" dirty="0"/>
              <a:t> (and timestamp)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sql_variant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CLR types (</a:t>
            </a:r>
            <a:r>
              <a:rPr lang="en-US" dirty="0" err="1"/>
              <a:t>hierarchyid</a:t>
            </a:r>
            <a:r>
              <a:rPr lang="en-US" dirty="0"/>
              <a:t> and spatial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uniqueidentifier</a:t>
            </a:r>
            <a:r>
              <a:rPr lang="en-US" dirty="0"/>
              <a:t> (Applies to SQL Server 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r>
              <a:rPr lang="es-AR" dirty="0" err="1"/>
              <a:t>Features</a:t>
            </a:r>
            <a:r>
              <a:rPr lang="es-AR" dirty="0"/>
              <a:t>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supported</a:t>
            </a:r>
            <a:r>
              <a:rPr lang="es-AR" dirty="0"/>
              <a:t>: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and row 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Filestream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Resumable index is not supported with </a:t>
            </a:r>
            <a:r>
              <a:rPr lang="en-US" dirty="0" err="1"/>
              <a:t>columnstores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39794" y="1524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Limitations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684212" y="10992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Bulk</a:t>
            </a:r>
            <a:r>
              <a:rPr lang="es-AR" dirty="0"/>
              <a:t> </a:t>
            </a:r>
            <a:r>
              <a:rPr lang="es-AR" dirty="0" err="1"/>
              <a:t>Insert</a:t>
            </a:r>
            <a:r>
              <a:rPr lang="es-AR" dirty="0"/>
              <a:t> </a:t>
            </a:r>
            <a:r>
              <a:rPr lang="es-AR" dirty="0" err="1"/>
              <a:t>operations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752600"/>
            <a:ext cx="82411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9012" y="609600"/>
            <a:ext cx="10410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/>
              <a:t>DEMO:</a:t>
            </a:r>
          </a:p>
          <a:p>
            <a:endParaRPr lang="es-AR" sz="3000" dirty="0"/>
          </a:p>
          <a:p>
            <a:r>
              <a:rPr lang="es-AR" sz="3000" dirty="0" err="1"/>
              <a:t>Parallel</a:t>
            </a:r>
            <a:r>
              <a:rPr lang="es-AR" sz="3000" dirty="0"/>
              <a:t> </a:t>
            </a:r>
            <a:r>
              <a:rPr lang="es-AR" sz="3000" dirty="0" err="1"/>
              <a:t>Insert</a:t>
            </a:r>
            <a:r>
              <a:rPr lang="es-AR" sz="3000" dirty="0"/>
              <a:t>, </a:t>
            </a:r>
            <a:r>
              <a:rPr lang="es-AR" sz="3000" dirty="0" err="1"/>
              <a:t>Bulk</a:t>
            </a:r>
            <a:r>
              <a:rPr lang="es-AR" sz="3000" dirty="0"/>
              <a:t> </a:t>
            </a:r>
            <a:r>
              <a:rPr lang="es-AR" sz="3000" dirty="0" err="1"/>
              <a:t>Insert</a:t>
            </a:r>
            <a:r>
              <a:rPr lang="es-AR" sz="3000" dirty="0"/>
              <a:t> </a:t>
            </a:r>
            <a:r>
              <a:rPr lang="es-AR" sz="3000" dirty="0" err="1"/>
              <a:t>with</a:t>
            </a:r>
            <a:r>
              <a:rPr lang="es-AR" sz="3000" dirty="0"/>
              <a:t> </a:t>
            </a:r>
            <a:r>
              <a:rPr lang="es-AR" sz="3000" dirty="0" err="1"/>
              <a:t>small</a:t>
            </a:r>
            <a:r>
              <a:rPr lang="es-AR" sz="3000" dirty="0"/>
              <a:t> </a:t>
            </a:r>
            <a:r>
              <a:rPr lang="es-AR" sz="3000" dirty="0" err="1"/>
              <a:t>batch</a:t>
            </a:r>
            <a:r>
              <a:rPr lang="es-AR" sz="3000" dirty="0"/>
              <a:t> </a:t>
            </a:r>
            <a:r>
              <a:rPr lang="es-AR" sz="3000" dirty="0" err="1"/>
              <a:t>size</a:t>
            </a:r>
            <a:r>
              <a:rPr lang="es-AR" sz="3000" dirty="0"/>
              <a:t> and DML </a:t>
            </a:r>
            <a:r>
              <a:rPr lang="es-AR" sz="3000" dirty="0" err="1"/>
              <a:t>operations</a:t>
            </a:r>
            <a:endParaRPr lang="es-AR" sz="3000" dirty="0"/>
          </a:p>
        </p:txBody>
      </p:sp>
    </p:spTree>
    <p:extLst>
      <p:ext uri="{BB962C8B-B14F-4D97-AF65-F5344CB8AC3E}">
        <p14:creationId xmlns:p14="http://schemas.microsoft.com/office/powerpoint/2010/main" val="7204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0812" y="43934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Maintaining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684212" y="876300"/>
            <a:ext cx="90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Rebuild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212" y="2806204"/>
            <a:ext cx="132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Reorganize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45632"/>
            <a:ext cx="5867400" cy="14240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E3EDAC-9808-48FB-9405-35B25A0B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175536"/>
            <a:ext cx="4875213" cy="34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98390" y="152400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Maintaining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989012" y="12954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Fragmentation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1200"/>
            <a:ext cx="871109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0812" y="76200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Maintaining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695559" y="137160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Stats</a:t>
            </a:r>
            <a:r>
              <a:rPr lang="es-AR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209800"/>
            <a:ext cx="811352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0812" y="76200"/>
            <a:ext cx="26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Maintaining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695559" y="13716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Maintenance</a:t>
            </a:r>
            <a:r>
              <a:rPr lang="es-AR" dirty="0"/>
              <a:t> </a:t>
            </a:r>
            <a:r>
              <a:rPr lang="es-AR" dirty="0" err="1"/>
              <a:t>solutions</a:t>
            </a:r>
            <a:r>
              <a:rPr lang="es-AR" dirty="0"/>
              <a:t>: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29C20-A2D2-4442-AE89-C0F65CA97EEE}"/>
              </a:ext>
            </a:extLst>
          </p:cNvPr>
          <p:cNvSpPr txBox="1"/>
          <p:nvPr/>
        </p:nvSpPr>
        <p:spPr>
          <a:xfrm>
            <a:off x="724863" y="2286000"/>
            <a:ext cx="6505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As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now</a:t>
            </a:r>
            <a:r>
              <a:rPr lang="es-AR" dirty="0"/>
              <a:t> Ola </a:t>
            </a:r>
            <a:r>
              <a:rPr lang="es-AR" dirty="0" err="1"/>
              <a:t>hallengrean’s</a:t>
            </a:r>
            <a:r>
              <a:rPr lang="es-AR" dirty="0"/>
              <a:t> </a:t>
            </a:r>
            <a:r>
              <a:rPr lang="es-AR" dirty="0" err="1"/>
              <a:t>solution</a:t>
            </a:r>
            <a:r>
              <a:rPr lang="es-AR" dirty="0"/>
              <a:t> </a:t>
            </a:r>
            <a:r>
              <a:rPr lang="es-AR" dirty="0" err="1"/>
              <a:t>doesn’t</a:t>
            </a:r>
            <a:r>
              <a:rPr lang="es-AR" dirty="0"/>
              <a:t> support </a:t>
            </a:r>
            <a:r>
              <a:rPr lang="es-AR" dirty="0" err="1"/>
              <a:t>columnstores</a:t>
            </a:r>
            <a:endParaRPr lang="es-A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 err="1"/>
              <a:t>Other</a:t>
            </a:r>
            <a:r>
              <a:rPr lang="es-AR" dirty="0"/>
              <a:t> </a:t>
            </a:r>
            <a:r>
              <a:rPr lang="es-AR" dirty="0" err="1"/>
              <a:t>options</a:t>
            </a:r>
            <a:r>
              <a:rPr lang="es-AR" dirty="0"/>
              <a:t> are:</a:t>
            </a:r>
          </a:p>
          <a:p>
            <a:r>
              <a:rPr lang="es-AR" dirty="0"/>
              <a:t>     Nick </a:t>
            </a:r>
            <a:r>
              <a:rPr lang="es-AR" dirty="0" err="1"/>
              <a:t>Neugebauer’s</a:t>
            </a:r>
            <a:r>
              <a:rPr lang="es-AR" dirty="0"/>
              <a:t> </a:t>
            </a:r>
            <a:r>
              <a:rPr lang="es-AR" dirty="0" err="1"/>
              <a:t>solution</a:t>
            </a:r>
            <a:r>
              <a:rPr lang="es-AR" dirty="0"/>
              <a:t> -&gt; </a:t>
            </a:r>
            <a:r>
              <a:rPr lang="es-AR" dirty="0">
                <a:hlinkClick r:id="rId2"/>
              </a:rPr>
              <a:t>Link</a:t>
            </a:r>
            <a:r>
              <a:rPr lang="es-AR" dirty="0"/>
              <a:t> </a:t>
            </a:r>
          </a:p>
          <a:p>
            <a:r>
              <a:rPr lang="es-AR" dirty="0"/>
              <a:t>     SQL Tiger </a:t>
            </a:r>
            <a:r>
              <a:rPr lang="es-AR" dirty="0" err="1"/>
              <a:t>team</a:t>
            </a:r>
            <a:r>
              <a:rPr lang="es-AR" dirty="0"/>
              <a:t> </a:t>
            </a:r>
            <a:r>
              <a:rPr lang="es-AR" dirty="0" err="1"/>
              <a:t>AdaptiveIndexDefrag</a:t>
            </a:r>
            <a:r>
              <a:rPr lang="es-AR" dirty="0"/>
              <a:t> </a:t>
            </a:r>
            <a:r>
              <a:rPr lang="es-AR" dirty="0" err="1"/>
              <a:t>index</a:t>
            </a:r>
            <a:r>
              <a:rPr lang="es-AR" dirty="0"/>
              <a:t> </a:t>
            </a:r>
            <a:r>
              <a:rPr lang="es-AR" dirty="0" err="1"/>
              <a:t>solution</a:t>
            </a:r>
            <a:r>
              <a:rPr lang="es-AR" dirty="0"/>
              <a:t> -&gt; </a:t>
            </a:r>
            <a:r>
              <a:rPr lang="es-AR" dirty="0">
                <a:hlinkClick r:id="rId3"/>
              </a:rPr>
              <a:t>Link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67287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8EE054-B301-4994-BAB4-50CC89C1C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124" y="535044"/>
            <a:ext cx="5625733" cy="604634"/>
          </a:xfrm>
        </p:spPr>
        <p:txBody>
          <a:bodyPr>
            <a:normAutofit lnSpcReduction="10000"/>
          </a:bodyPr>
          <a:lstStyle/>
          <a:p>
            <a:r>
              <a:rPr lang="es-AR" sz="3598" b="1" dirty="0">
                <a:solidFill>
                  <a:schemeClr val="tx1"/>
                </a:solidFill>
                <a:latin typeface="+mn-lt"/>
              </a:rPr>
              <a:t>Speaker</a:t>
            </a:r>
            <a:endParaRPr lang="en-US" sz="3598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E4554-A617-4313-B9B6-FBAE2A14595F}"/>
              </a:ext>
            </a:extLst>
          </p:cNvPr>
          <p:cNvSpPr/>
          <p:nvPr/>
        </p:nvSpPr>
        <p:spPr>
          <a:xfrm>
            <a:off x="609229" y="1139677"/>
            <a:ext cx="6092543" cy="42838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PE" sz="1799" b="1" dirty="0"/>
              <a:t>Gonzalo </a:t>
            </a:r>
            <a:r>
              <a:rPr lang="es-PE" sz="1799" b="1" dirty="0" err="1"/>
              <a:t>Bissio</a:t>
            </a:r>
            <a:endParaRPr lang="es-PE" sz="1799" b="1" dirty="0"/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SQL </a:t>
            </a:r>
            <a:r>
              <a:rPr lang="es-PE" sz="1799" b="1" dirty="0" err="1"/>
              <a:t>Engineering</a:t>
            </a:r>
            <a:r>
              <a:rPr lang="es-PE" sz="1799" b="1" dirty="0"/>
              <a:t> </a:t>
            </a:r>
            <a:r>
              <a:rPr lang="es-PE" sz="1799" b="1" dirty="0" err="1"/>
              <a:t>Team</a:t>
            </a:r>
            <a:r>
              <a:rPr lang="es-PE" sz="1799" b="1" dirty="0"/>
              <a:t> at Ernst &amp; Young 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MCSA 2012 - 2014- 2016 </a:t>
            </a:r>
            <a:r>
              <a:rPr lang="es-PE" sz="1799" b="1" dirty="0" err="1"/>
              <a:t>Database</a:t>
            </a:r>
            <a:r>
              <a:rPr lang="es-PE" sz="1799" b="1" dirty="0"/>
              <a:t> </a:t>
            </a:r>
            <a:r>
              <a:rPr lang="es-PE" sz="1799" b="1" dirty="0" err="1"/>
              <a:t>administration</a:t>
            </a:r>
            <a:r>
              <a:rPr lang="es-PE" sz="1799" b="1" dirty="0"/>
              <a:t> /</a:t>
            </a:r>
            <a:br>
              <a:rPr lang="es-PE" sz="1799" b="1" dirty="0"/>
            </a:br>
            <a:r>
              <a:rPr lang="es-PE" sz="1799" b="1" dirty="0"/>
              <a:t>MCSE: Data Management and </a:t>
            </a:r>
            <a:r>
              <a:rPr lang="es-PE" sz="1799" b="1" dirty="0" err="1"/>
              <a:t>Analytics</a:t>
            </a:r>
            <a:r>
              <a:rPr lang="es-PE" sz="1799" b="1" dirty="0"/>
              <a:t>. 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Flamante y orgulloso papá de Pedrito. 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Amo el mundo DBA tanto como al </a:t>
            </a:r>
          </a:p>
          <a:p>
            <a:pPr>
              <a:lnSpc>
                <a:spcPct val="150000"/>
              </a:lnSpc>
            </a:pPr>
            <a:r>
              <a:rPr lang="es-PE" sz="1799" b="1" dirty="0"/>
              <a:t>Club Independiente y a Rocky Balboa.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Blog: sqlserverrules.wordpress.com 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Email: gonzalobissio@Hotmail.com</a:t>
            </a:r>
          </a:p>
          <a:p>
            <a:pPr marL="285580" indent="-2855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799" b="1" dirty="0"/>
              <a:t>Twitter: @</a:t>
            </a:r>
            <a:r>
              <a:rPr lang="es-PE" sz="1799" b="1" dirty="0" err="1"/>
              <a:t>Gbissio</a:t>
            </a:r>
            <a:endParaRPr lang="es-PE" sz="1799" dirty="0"/>
          </a:p>
        </p:txBody>
      </p:sp>
    </p:spTree>
    <p:extLst>
      <p:ext uri="{BB962C8B-B14F-4D97-AF65-F5344CB8AC3E}">
        <p14:creationId xmlns:p14="http://schemas.microsoft.com/office/powerpoint/2010/main" val="619480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89012" y="1828800"/>
            <a:ext cx="933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/>
              <a:t>DEMOS:</a:t>
            </a:r>
          </a:p>
          <a:p>
            <a:endParaRPr lang="es-AR" sz="3000" dirty="0"/>
          </a:p>
          <a:p>
            <a:r>
              <a:rPr lang="es-AR" sz="3000" dirty="0"/>
              <a:t>1- </a:t>
            </a:r>
            <a:r>
              <a:rPr lang="es-AR" sz="3000" dirty="0" err="1"/>
              <a:t>Columnstore</a:t>
            </a:r>
            <a:r>
              <a:rPr lang="es-AR" sz="3000" dirty="0"/>
              <a:t> </a:t>
            </a:r>
            <a:r>
              <a:rPr lang="es-AR" sz="3000" dirty="0" err="1"/>
              <a:t>Maintenance</a:t>
            </a:r>
            <a:r>
              <a:rPr lang="es-AR" sz="3000" dirty="0"/>
              <a:t> -&gt; </a:t>
            </a:r>
            <a:r>
              <a:rPr lang="es-AR" sz="3000" dirty="0" err="1"/>
              <a:t>How</a:t>
            </a:r>
            <a:r>
              <a:rPr lang="es-AR" sz="3000" dirty="0"/>
              <a:t> </a:t>
            </a:r>
            <a:r>
              <a:rPr lang="es-AR" sz="3000" dirty="0" err="1"/>
              <a:t>to</a:t>
            </a:r>
            <a:r>
              <a:rPr lang="es-AR" sz="3000" dirty="0"/>
              <a:t> </a:t>
            </a:r>
            <a:r>
              <a:rPr lang="es-AR" sz="3000" dirty="0" err="1"/>
              <a:t>Rebuild</a:t>
            </a:r>
            <a:r>
              <a:rPr lang="es-AR" sz="3000" dirty="0"/>
              <a:t>/</a:t>
            </a:r>
            <a:r>
              <a:rPr lang="es-AR" sz="3000" dirty="0" err="1"/>
              <a:t>Reorganize</a:t>
            </a:r>
            <a:endParaRPr lang="es-AR" sz="3000" dirty="0"/>
          </a:p>
        </p:txBody>
      </p:sp>
    </p:spTree>
    <p:extLst>
      <p:ext uri="{BB962C8B-B14F-4D97-AF65-F5344CB8AC3E}">
        <p14:creationId xmlns:p14="http://schemas.microsoft.com/office/powerpoint/2010/main" val="2700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4212" y="914400"/>
            <a:ext cx="109758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Events</a:t>
            </a:r>
            <a:r>
              <a:rPr lang="es-AR" sz="3000" dirty="0"/>
              <a:t> </a:t>
            </a:r>
            <a:r>
              <a:rPr lang="es-AR" sz="3000" dirty="0" err="1"/>
              <a:t>that</a:t>
            </a:r>
            <a:r>
              <a:rPr lang="es-AR" sz="3000" dirty="0"/>
              <a:t> </a:t>
            </a:r>
            <a:r>
              <a:rPr lang="es-AR" sz="3000" dirty="0" err="1"/>
              <a:t>you</a:t>
            </a:r>
            <a:r>
              <a:rPr lang="es-AR" sz="3000" dirty="0"/>
              <a:t> can use -&gt; </a:t>
            </a:r>
            <a:r>
              <a:rPr lang="es-AR" sz="3000" dirty="0">
                <a:hlinkClick r:id="rId2"/>
              </a:rPr>
              <a:t>Link</a:t>
            </a:r>
            <a:endParaRPr lang="es-AR" sz="3000" dirty="0"/>
          </a:p>
          <a:p>
            <a:endParaRPr lang="es-AR" sz="3000" dirty="0"/>
          </a:p>
          <a:p>
            <a:r>
              <a:rPr lang="en-US" b="1" dirty="0" err="1"/>
              <a:t>Column_store_index_low_memory</a:t>
            </a:r>
            <a:r>
              <a:rPr lang="en-US" dirty="0"/>
              <a:t>  </a:t>
            </a:r>
            <a:r>
              <a:rPr lang="en-US" sz="1600" dirty="0"/>
              <a:t>-&gt; “Storage Engine detected a low memory condition and the </a:t>
            </a:r>
            <a:r>
              <a:rPr lang="en-US" sz="1600" dirty="0" err="1"/>
              <a:t>rowgroup</a:t>
            </a:r>
            <a:r>
              <a:rPr lang="en-US" sz="1600" dirty="0"/>
              <a:t> size was reduced.”</a:t>
            </a:r>
          </a:p>
          <a:p>
            <a:endParaRPr lang="en-US" sz="1600" dirty="0"/>
          </a:p>
          <a:p>
            <a:r>
              <a:rPr lang="en-US" b="1" dirty="0" err="1"/>
              <a:t>Column_store_index_build_process_segment</a:t>
            </a:r>
            <a:r>
              <a:rPr lang="en-US" b="1" dirty="0"/>
              <a:t> -&gt; </a:t>
            </a:r>
            <a:r>
              <a:rPr lang="en-US" sz="1600" b="1" dirty="0"/>
              <a:t>“</a:t>
            </a:r>
            <a:r>
              <a:rPr lang="en-US" sz="1600" dirty="0"/>
              <a:t>A </a:t>
            </a:r>
            <a:r>
              <a:rPr lang="en-US" sz="1600" dirty="0" err="1"/>
              <a:t>rowgroup</a:t>
            </a:r>
            <a:r>
              <a:rPr lang="en-US" sz="1600" dirty="0"/>
              <a:t> was processed. Indicates the number of rows </a:t>
            </a:r>
          </a:p>
          <a:p>
            <a:r>
              <a:rPr lang="en-US" sz="1600" dirty="0"/>
              <a:t>                                                                                               in the </a:t>
            </a:r>
            <a:r>
              <a:rPr lang="en-US" sz="1600" dirty="0" err="1"/>
              <a:t>rowgroup</a:t>
            </a:r>
            <a:r>
              <a:rPr lang="en-US" sz="1600" dirty="0"/>
              <a:t> and the reason it was trimmed if any.”</a:t>
            </a:r>
          </a:p>
          <a:p>
            <a:endParaRPr lang="en-US" sz="1600" dirty="0"/>
          </a:p>
          <a:p>
            <a:r>
              <a:rPr lang="en-US" b="1" dirty="0" err="1"/>
              <a:t>Column_store_index_memory_estimation</a:t>
            </a:r>
            <a:r>
              <a:rPr lang="en-US" b="1" dirty="0"/>
              <a:t> -&gt; </a:t>
            </a:r>
            <a:r>
              <a:rPr lang="en-US" sz="1600" b="1" dirty="0"/>
              <a:t>“</a:t>
            </a:r>
            <a:r>
              <a:rPr lang="en-US" sz="1600" dirty="0"/>
              <a:t>Shows the memory estimation result during </a:t>
            </a:r>
            <a:r>
              <a:rPr lang="en-US" sz="1600" dirty="0" err="1"/>
              <a:t>columnstore</a:t>
            </a:r>
            <a:r>
              <a:rPr lang="en-US" sz="1600" dirty="0"/>
              <a:t> </a:t>
            </a:r>
            <a:r>
              <a:rPr lang="en-US" sz="1600" dirty="0" err="1"/>
              <a:t>rowgroup</a:t>
            </a:r>
            <a:r>
              <a:rPr lang="en-US" sz="1600" dirty="0"/>
              <a:t> build”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3000" dirty="0"/>
              <a:t>Wait Types -&gt; </a:t>
            </a:r>
            <a:r>
              <a:rPr lang="en-US" sz="3000" dirty="0">
                <a:hlinkClick r:id="rId3"/>
              </a:rPr>
              <a:t>Link</a:t>
            </a:r>
            <a:endParaRPr lang="en-US" sz="3000" dirty="0"/>
          </a:p>
          <a:p>
            <a:endParaRPr lang="es-AR" sz="1600" dirty="0"/>
          </a:p>
        </p:txBody>
      </p:sp>
      <p:sp>
        <p:nvSpPr>
          <p:cNvPr id="6" name="Rectangle 5"/>
          <p:cNvSpPr/>
          <p:nvPr/>
        </p:nvSpPr>
        <p:spPr>
          <a:xfrm>
            <a:off x="4341812" y="152400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/>
              <a:t>Extended </a:t>
            </a:r>
            <a:r>
              <a:rPr lang="es-AR" dirty="0" err="1"/>
              <a:t>events</a:t>
            </a:r>
            <a:r>
              <a:rPr lang="es-AR" dirty="0"/>
              <a:t> and </a:t>
            </a:r>
            <a:r>
              <a:rPr lang="es-AR" dirty="0" err="1"/>
              <a:t>Waits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columnstore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660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5212" y="1295400"/>
            <a:ext cx="9553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Sunil</a:t>
            </a:r>
            <a:r>
              <a:rPr lang="es-AR" sz="3000" dirty="0"/>
              <a:t> Agarwal -&gt; @</a:t>
            </a:r>
            <a:r>
              <a:rPr lang="es-AR" sz="3000" dirty="0" err="1"/>
              <a:t>S_u_n_e_e_l</a:t>
            </a:r>
            <a:endParaRPr lang="es-AR" sz="3000" dirty="0"/>
          </a:p>
          <a:p>
            <a:endParaRPr lang="es-AR" sz="3000" dirty="0"/>
          </a:p>
          <a:p>
            <a:r>
              <a:rPr lang="es-AR" sz="3000" dirty="0" err="1"/>
              <a:t>Niko</a:t>
            </a:r>
            <a:r>
              <a:rPr lang="es-AR" sz="3000" dirty="0"/>
              <a:t> </a:t>
            </a:r>
            <a:r>
              <a:rPr lang="es-AR" sz="3000" dirty="0" err="1"/>
              <a:t>Neugebauer</a:t>
            </a:r>
            <a:r>
              <a:rPr lang="es-AR" sz="3000" dirty="0"/>
              <a:t> -&gt; @</a:t>
            </a:r>
            <a:r>
              <a:rPr lang="es-AR" sz="3000" dirty="0" err="1"/>
              <a:t>nikoneugebauer</a:t>
            </a:r>
            <a:r>
              <a:rPr lang="es-AR" sz="3000" dirty="0"/>
              <a:t> -&gt; </a:t>
            </a:r>
            <a:r>
              <a:rPr lang="es-AR" sz="3000" dirty="0">
                <a:hlinkClick r:id="rId2"/>
              </a:rPr>
              <a:t>www.nikoport.com</a:t>
            </a:r>
            <a:endParaRPr lang="es-AR" sz="3000" dirty="0"/>
          </a:p>
          <a:p>
            <a:endParaRPr lang="es-AR" sz="3000" dirty="0"/>
          </a:p>
          <a:p>
            <a:r>
              <a:rPr lang="es-AR" sz="3000" dirty="0"/>
              <a:t>Joe </a:t>
            </a:r>
            <a:r>
              <a:rPr lang="es-AR" sz="3000" dirty="0" err="1"/>
              <a:t>Obbish</a:t>
            </a:r>
            <a:r>
              <a:rPr lang="es-AR" sz="3000" dirty="0"/>
              <a:t> -&gt; </a:t>
            </a:r>
            <a:r>
              <a:rPr lang="es-AR" sz="3000" dirty="0">
                <a:hlinkClick r:id="rId3"/>
              </a:rPr>
              <a:t>Link</a:t>
            </a:r>
            <a:endParaRPr lang="es-AR" sz="3000" dirty="0"/>
          </a:p>
          <a:p>
            <a:endParaRPr lang="es-AR" sz="3000" dirty="0"/>
          </a:p>
          <a:p>
            <a:r>
              <a:rPr lang="es-AR" sz="3000" dirty="0" err="1"/>
              <a:t>Reccomended</a:t>
            </a:r>
            <a:r>
              <a:rPr lang="es-AR" sz="3000" dirty="0"/>
              <a:t> </a:t>
            </a:r>
            <a:r>
              <a:rPr lang="es-AR" sz="3000" dirty="0" err="1"/>
              <a:t>pages</a:t>
            </a:r>
            <a:r>
              <a:rPr lang="es-AR" sz="3000" dirty="0"/>
              <a:t>:</a:t>
            </a:r>
          </a:p>
          <a:p>
            <a:endParaRPr lang="es-AR" sz="3000" dirty="0"/>
          </a:p>
          <a:p>
            <a:r>
              <a:rPr lang="es-AR" sz="3000" dirty="0"/>
              <a:t>Microsoft </a:t>
            </a:r>
            <a:r>
              <a:rPr lang="es-AR" sz="3000" dirty="0" err="1"/>
              <a:t>Customer</a:t>
            </a:r>
            <a:r>
              <a:rPr lang="es-AR" sz="3000" dirty="0"/>
              <a:t> </a:t>
            </a:r>
            <a:r>
              <a:rPr lang="es-AR" sz="3000" dirty="0" err="1"/>
              <a:t>stories</a:t>
            </a:r>
            <a:r>
              <a:rPr lang="es-AR" sz="3000" dirty="0"/>
              <a:t> -&gt; </a:t>
            </a:r>
            <a:r>
              <a:rPr lang="es-AR" sz="3000" dirty="0">
                <a:hlinkClick r:id="rId4"/>
              </a:rPr>
              <a:t>Link</a:t>
            </a:r>
            <a:endParaRPr lang="es-AR" sz="3000" dirty="0"/>
          </a:p>
        </p:txBody>
      </p:sp>
      <p:sp>
        <p:nvSpPr>
          <p:cNvPr id="6" name="Rectangle 5"/>
          <p:cNvSpPr/>
          <p:nvPr/>
        </p:nvSpPr>
        <p:spPr>
          <a:xfrm>
            <a:off x="4570412" y="698150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/>
              <a:t>People</a:t>
            </a:r>
            <a:r>
              <a:rPr lang="es-AR" dirty="0"/>
              <a:t> to </a:t>
            </a:r>
            <a:r>
              <a:rPr lang="es-AR" dirty="0" err="1"/>
              <a:t>follow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054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n para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752600"/>
            <a:ext cx="5810249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3570" y="685800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Final </a:t>
            </a:r>
            <a:r>
              <a:rPr lang="es-AR" sz="4000" dirty="0" err="1"/>
              <a:t>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403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18E17-2964-4334-8A05-319E22BA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457325"/>
            <a:ext cx="6096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6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logo-sql-color-fondo-blanco.png">
            <a:extLst>
              <a:ext uri="{FF2B5EF4-FFF2-40B4-BE49-F238E27FC236}">
                <a16:creationId xmlns:a16="http://schemas.microsoft.com/office/drawing/2014/main" id="{F3EB91DA-F205-49D5-9414-467D5E9D8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25" y="351768"/>
            <a:ext cx="4753094" cy="762693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FA37696-DA38-4D57-B2FE-A7617C3A7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06" y="1453861"/>
            <a:ext cx="9595755" cy="1613396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+mn-lt"/>
              </a:rPr>
              <a:t>Registrarse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para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una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membresía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gratuita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y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asociarse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al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grupo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Local SQL Argentina:</a:t>
            </a:r>
          </a:p>
          <a:p>
            <a:pPr lvl="2"/>
            <a:r>
              <a:rPr lang="en-US" b="1" dirty="0">
                <a:solidFill>
                  <a:schemeClr val="tx1"/>
                </a:solidFill>
                <a:latin typeface="+mn-lt"/>
              </a:rPr>
              <a:t>pass.org</a:t>
            </a:r>
          </a:p>
          <a:p>
            <a:pPr lvl="2"/>
            <a:r>
              <a:rPr lang="en-US" b="1" dirty="0">
                <a:solidFill>
                  <a:schemeClr val="tx1"/>
                </a:solidFill>
                <a:latin typeface="+mn-lt"/>
              </a:rPr>
              <a:t>Sqlargentina.pass.org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2B5720E-1ED7-4F26-BFC7-49E939257112}"/>
              </a:ext>
            </a:extLst>
          </p:cNvPr>
          <p:cNvSpPr txBox="1">
            <a:spLocks/>
          </p:cNvSpPr>
          <p:nvPr/>
        </p:nvSpPr>
        <p:spPr>
          <a:xfrm>
            <a:off x="801517" y="2476132"/>
            <a:ext cx="7906136" cy="591123"/>
          </a:xfrm>
          <a:prstGeom prst="rect">
            <a:avLst/>
          </a:prstGeom>
        </p:spPr>
        <p:txBody>
          <a:bodyPr vert="horz" wrap="square" lIns="91388" tIns="45694" rIns="91388" bIns="45694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algn="l">
              <a:lnSpc>
                <a:spcPct val="250000"/>
              </a:lnSpc>
            </a:pPr>
            <a:r>
              <a:rPr lang="en-US" sz="1799" b="1" dirty="0">
                <a:latin typeface="Segoe UI" panose="020B0502040204020203" pitchFamily="34" charset="0"/>
                <a:cs typeface="Segoe UI" panose="020B0502040204020203" pitchFamily="34" charset="0"/>
              </a:rPr>
              <a:t>https://www.facebook.com/groups/SQLArgentina/</a:t>
            </a:r>
          </a:p>
          <a:p>
            <a:pPr algn="l">
              <a:lnSpc>
                <a:spcPct val="250000"/>
              </a:lnSpc>
            </a:pPr>
            <a:r>
              <a:rPr lang="en-US" sz="1799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1799" b="1" dirty="0" err="1">
                <a:latin typeface="Segoe UI" panose="020B0502040204020203" pitchFamily="34" charset="0"/>
                <a:cs typeface="Segoe UI" panose="020B0502040204020203" pitchFamily="34" charset="0"/>
              </a:rPr>
              <a:t>sqlargentina</a:t>
            </a:r>
            <a:endParaRPr lang="en-US" sz="1799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250000"/>
              </a:lnSpc>
            </a:pPr>
            <a:r>
              <a:rPr lang="en-US" sz="1799" b="1" dirty="0">
                <a:latin typeface="Segoe UI" panose="020B0502040204020203" pitchFamily="34" charset="0"/>
                <a:cs typeface="Segoe UI" panose="020B0502040204020203" pitchFamily="34" charset="0"/>
              </a:rPr>
              <a:t>https://www.linkedin.com/groups/3664741</a:t>
            </a:r>
          </a:p>
          <a:p>
            <a:pPr algn="l">
              <a:lnSpc>
                <a:spcPct val="250000"/>
              </a:lnSpc>
            </a:pPr>
            <a:r>
              <a:rPr lang="en-US" sz="1599" b="1" dirty="0">
                <a:latin typeface="Segoe UI" panose="020B0502040204020203" pitchFamily="34" charset="0"/>
                <a:cs typeface="Segoe UI" panose="020B0502040204020203" pitchFamily="34" charset="0"/>
              </a:rPr>
              <a:t>https://www.youtube.com/channel/UCGadNDwP8nAVfQwqoeYHw</a:t>
            </a:r>
          </a:p>
          <a:p>
            <a:pPr algn="l">
              <a:lnSpc>
                <a:spcPct val="250000"/>
              </a:lnSpc>
            </a:pPr>
            <a:r>
              <a:rPr lang="en-US" sz="1599" b="1" dirty="0"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1599" b="1" dirty="0" err="1">
                <a:latin typeface="Segoe UI" panose="020B0502040204020203" pitchFamily="34" charset="0"/>
                <a:cs typeface="Segoe UI" panose="020B0502040204020203" pitchFamily="34" charset="0"/>
              </a:rPr>
              <a:t>SQLHelp</a:t>
            </a:r>
            <a:endParaRPr lang="en-US" sz="1599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1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0412" y="838200"/>
            <a:ext cx="9753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/>
              <a:t>Agenda:</a:t>
            </a:r>
          </a:p>
          <a:p>
            <a:endParaRPr lang="es-A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sz="3000" dirty="0" err="1"/>
              <a:t>Introduction</a:t>
            </a:r>
            <a:r>
              <a:rPr lang="es-AR" sz="3000" dirty="0"/>
              <a:t> to </a:t>
            </a:r>
            <a:r>
              <a:rPr lang="es-AR" sz="3000" dirty="0" err="1"/>
              <a:t>Columstores</a:t>
            </a: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sz="3000" dirty="0" err="1"/>
              <a:t>Differences</a:t>
            </a:r>
            <a:r>
              <a:rPr lang="es-AR" sz="3000" dirty="0"/>
              <a:t> </a:t>
            </a:r>
            <a:r>
              <a:rPr lang="es-AR" sz="3000" dirty="0" err="1"/>
              <a:t>between</a:t>
            </a:r>
            <a:r>
              <a:rPr lang="es-AR" sz="3000" dirty="0"/>
              <a:t> B-</a:t>
            </a:r>
            <a:r>
              <a:rPr lang="es-AR" sz="3000" dirty="0" err="1"/>
              <a:t>Tree</a:t>
            </a:r>
            <a:r>
              <a:rPr lang="es-AR" sz="3000" dirty="0"/>
              <a:t> indexes and </a:t>
            </a:r>
            <a:r>
              <a:rPr lang="es-AR" sz="3000" dirty="0" err="1"/>
              <a:t>Columnstores</a:t>
            </a: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sz="3000" dirty="0" err="1"/>
              <a:t>Limitations</a:t>
            </a:r>
            <a:r>
              <a:rPr lang="es-AR" sz="3000" dirty="0"/>
              <a:t> </a:t>
            </a:r>
            <a:r>
              <a:rPr lang="es-AR" sz="3000" dirty="0" err="1"/>
              <a:t>using</a:t>
            </a:r>
            <a:r>
              <a:rPr lang="es-AR" sz="3000" dirty="0"/>
              <a:t> </a:t>
            </a:r>
            <a:r>
              <a:rPr lang="es-AR" sz="3000" dirty="0" err="1"/>
              <a:t>Columnstores</a:t>
            </a: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sz="3000" dirty="0" err="1"/>
              <a:t>Maintaining</a:t>
            </a:r>
            <a:r>
              <a:rPr lang="es-AR" sz="3000" dirty="0"/>
              <a:t> </a:t>
            </a:r>
            <a:r>
              <a:rPr lang="es-AR" sz="3000" dirty="0" err="1"/>
              <a:t>Columnstores</a:t>
            </a: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sz="3200" dirty="0"/>
              <a:t>Extended </a:t>
            </a:r>
            <a:r>
              <a:rPr lang="es-AR" sz="3200" dirty="0" err="1"/>
              <a:t>events</a:t>
            </a:r>
            <a:r>
              <a:rPr lang="es-AR" sz="3200" dirty="0"/>
              <a:t> </a:t>
            </a:r>
            <a:r>
              <a:rPr lang="es-AR" sz="3200" dirty="0" err="1"/>
              <a:t>for</a:t>
            </a:r>
            <a:r>
              <a:rPr lang="es-AR" sz="3200" dirty="0"/>
              <a:t> </a:t>
            </a:r>
            <a:r>
              <a:rPr lang="es-AR" sz="3200" dirty="0" err="1"/>
              <a:t>columnstore</a:t>
            </a:r>
            <a:endParaRPr lang="es-A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AR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7099" y="576262"/>
            <a:ext cx="11105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columnstore</a:t>
            </a:r>
            <a:r>
              <a:rPr lang="en-US" dirty="0"/>
              <a:t> represents a new storage format of storing relational data. It stores data as columns instead of </a:t>
            </a:r>
          </a:p>
          <a:p>
            <a:r>
              <a:rPr lang="en-US" dirty="0"/>
              <a:t>      rows as shown in the picture below representing a relational table with 5 columns. Note, though the data is </a:t>
            </a:r>
          </a:p>
          <a:p>
            <a:r>
              <a:rPr lang="en-US" dirty="0"/>
              <a:t>      stored as columns, you can still query the table to fetch the row with all its columns but it is more expensive to </a:t>
            </a:r>
          </a:p>
          <a:p>
            <a:r>
              <a:rPr lang="en-US" dirty="0"/>
              <a:t>      </a:t>
            </a:r>
            <a:r>
              <a:rPr lang="en-US" dirty="0" err="1"/>
              <a:t>rowstore</a:t>
            </a:r>
            <a:r>
              <a:rPr lang="en-US" dirty="0"/>
              <a:t> where all the columns are stored together.</a:t>
            </a:r>
            <a:endParaRPr lang="es-AR" dirty="0"/>
          </a:p>
          <a:p>
            <a:endParaRPr lang="en-US" dirty="0"/>
          </a:p>
        </p:txBody>
      </p:sp>
      <p:sp>
        <p:nvSpPr>
          <p:cNvPr id="117" name="Content Placeholder 4"/>
          <p:cNvSpPr txBox="1">
            <a:spLocks/>
          </p:cNvSpPr>
          <p:nvPr/>
        </p:nvSpPr>
        <p:spPr>
          <a:xfrm>
            <a:off x="3729329" y="2531859"/>
            <a:ext cx="7136824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compressed – common data type</a:t>
            </a:r>
          </a:p>
          <a:p>
            <a:pPr lvl="1"/>
            <a:r>
              <a:rPr lang="en-US" dirty="0"/>
              <a:t>Columns often have repeating data – which makes it easy to compress</a:t>
            </a:r>
          </a:p>
          <a:p>
            <a:pPr lvl="1"/>
            <a:r>
              <a:rPr lang="en-US" dirty="0"/>
              <a:t>More data fits in memory</a:t>
            </a:r>
          </a:p>
          <a:p>
            <a:pPr lvl="1"/>
            <a:r>
              <a:rPr lang="en-US" dirty="0"/>
              <a:t>Efficient IO from disk to memory</a:t>
            </a:r>
          </a:p>
          <a:p>
            <a:r>
              <a:rPr lang="en-US" sz="2800" dirty="0"/>
              <a:t>Each column can be accessed independently</a:t>
            </a:r>
          </a:p>
          <a:p>
            <a:pPr lvl="1"/>
            <a:r>
              <a:rPr lang="en-US" dirty="0"/>
              <a:t>Fetch only columns that are needed</a:t>
            </a:r>
          </a:p>
          <a:p>
            <a:pPr lvl="1"/>
            <a:r>
              <a:rPr lang="en-US" dirty="0"/>
              <a:t>Can dramatically decrease I/O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128113" y="2387702"/>
            <a:ext cx="604637" cy="3894036"/>
            <a:chOff x="7844267" y="1387476"/>
            <a:chExt cx="468000" cy="4807033"/>
          </a:xfrm>
        </p:grpSpPr>
        <p:sp>
          <p:nvSpPr>
            <p:cNvPr id="21" name="Rectangle 20"/>
            <p:cNvSpPr/>
            <p:nvPr/>
          </p:nvSpPr>
          <p:spPr>
            <a:xfrm>
              <a:off x="7942110" y="1837088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42110" y="3328556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42110" y="4826680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34836" y="1387476"/>
              <a:ext cx="286862" cy="3799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400" dirty="0"/>
                <a:t>C1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44267" y="1800917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44267" y="3292385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44267" y="4790509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64238" y="2387702"/>
            <a:ext cx="604637" cy="3894036"/>
            <a:chOff x="7844267" y="1387476"/>
            <a:chExt cx="468000" cy="4807033"/>
          </a:xfrm>
        </p:grpSpPr>
        <p:sp>
          <p:nvSpPr>
            <p:cNvPr id="29" name="Rectangle 28"/>
            <p:cNvSpPr/>
            <p:nvPr/>
          </p:nvSpPr>
          <p:spPr>
            <a:xfrm>
              <a:off x="7942110" y="1837088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42110" y="3328556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942110" y="4826680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30493" y="1387476"/>
              <a:ext cx="295548" cy="3799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400" dirty="0"/>
                <a:t>C2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44267" y="1800917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44267" y="3292385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4267" y="4790509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00363" y="2387702"/>
            <a:ext cx="604637" cy="3894036"/>
            <a:chOff x="7844267" y="1387476"/>
            <a:chExt cx="468000" cy="4807033"/>
          </a:xfrm>
        </p:grpSpPr>
        <p:sp>
          <p:nvSpPr>
            <p:cNvPr id="37" name="Rectangle 36"/>
            <p:cNvSpPr/>
            <p:nvPr/>
          </p:nvSpPr>
          <p:spPr>
            <a:xfrm>
              <a:off x="7942110" y="1837088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42110" y="3328556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42110" y="4826680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34216" y="1387476"/>
              <a:ext cx="288103" cy="3799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400" dirty="0"/>
                <a:t>C3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44267" y="1800917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844267" y="3292385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44267" y="4790509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02509" y="2379206"/>
            <a:ext cx="604637" cy="3894036"/>
            <a:chOff x="7844267" y="1387476"/>
            <a:chExt cx="468000" cy="4807033"/>
          </a:xfrm>
        </p:grpSpPr>
        <p:sp>
          <p:nvSpPr>
            <p:cNvPr id="45" name="Rectangle 44"/>
            <p:cNvSpPr/>
            <p:nvPr/>
          </p:nvSpPr>
          <p:spPr>
            <a:xfrm>
              <a:off x="7942110" y="1837088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942110" y="3328556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42110" y="4826680"/>
              <a:ext cx="272314" cy="133165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929873" y="1387476"/>
              <a:ext cx="296788" cy="3799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400" dirty="0"/>
                <a:t>C4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44267" y="1800917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44267" y="3292385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44267" y="4790509"/>
              <a:ext cx="468000" cy="1404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37012" y="148697"/>
            <a:ext cx="304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r>
              <a:rPr lang="es-A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5013" y="87868"/>
            <a:ext cx="30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r>
              <a:rPr lang="es-AR" dirty="0"/>
              <a:t>: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725987" y="1070285"/>
            <a:ext cx="7464865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/>
              <a:t>Row</a:t>
            </a:r>
            <a:r>
              <a:rPr lang="en-US" sz="3200" dirty="0"/>
              <a:t> </a:t>
            </a:r>
            <a:r>
              <a:rPr lang="en-US" sz="2800" dirty="0"/>
              <a:t>group</a:t>
            </a:r>
          </a:p>
          <a:p>
            <a:pPr lvl="1"/>
            <a:r>
              <a:rPr lang="en-US" dirty="0"/>
              <a:t>A group of rows compressed into the </a:t>
            </a:r>
            <a:r>
              <a:rPr lang="en-US" dirty="0" err="1"/>
              <a:t>Columnstore</a:t>
            </a:r>
            <a:r>
              <a:rPr lang="en-US" dirty="0"/>
              <a:t> format at the same time</a:t>
            </a:r>
          </a:p>
          <a:p>
            <a:pPr lvl="1"/>
            <a:r>
              <a:rPr lang="en-US" dirty="0"/>
              <a:t>Max number of rows in a group is 1,048,576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Segment</a:t>
            </a:r>
          </a:p>
          <a:p>
            <a:pPr lvl="1"/>
            <a:r>
              <a:rPr lang="en-US" dirty="0"/>
              <a:t>A column of data within a </a:t>
            </a:r>
            <a:r>
              <a:rPr lang="en-US" dirty="0" err="1"/>
              <a:t>rowgroup</a:t>
            </a:r>
            <a:endParaRPr lang="en-US" dirty="0"/>
          </a:p>
          <a:p>
            <a:pPr lvl="1"/>
            <a:r>
              <a:rPr lang="en-US" dirty="0"/>
              <a:t>Segments are compressed and LOB stored</a:t>
            </a:r>
          </a:p>
          <a:p>
            <a:pPr lvl="1"/>
            <a:r>
              <a:rPr lang="en-US" dirty="0"/>
              <a:t>Segment (LOB) is unit of transfer between disk and memory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49784" y="493054"/>
            <a:ext cx="1493850" cy="3921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67"/>
            <a:r>
              <a:rPr lang="en-US" sz="1961" b="1" dirty="0"/>
              <a:t>Segments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8210920" y="1295018"/>
            <a:ext cx="3137659" cy="4271108"/>
            <a:chOff x="617298" y="2339314"/>
            <a:chExt cx="3699617" cy="3778036"/>
          </a:xfrm>
        </p:grpSpPr>
        <p:sp>
          <p:nvSpPr>
            <p:cNvPr id="6" name="Rectangle 5"/>
            <p:cNvSpPr/>
            <p:nvPr/>
          </p:nvSpPr>
          <p:spPr>
            <a:xfrm>
              <a:off x="726712" y="2643434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9109" y="3831112"/>
              <a:ext cx="265862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41924" y="5018790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7298" y="2339314"/>
              <a:ext cx="393520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367"/>
              <a:r>
                <a:rPr lang="en-US" sz="1078" b="1" dirty="0"/>
                <a:t>C1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920" y="2611610"/>
              <a:ext cx="459757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4920" y="3794019"/>
              <a:ext cx="45975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02138" y="2648705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10221" y="3831112"/>
              <a:ext cx="265862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08487" y="5018790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20016" y="2344077"/>
              <a:ext cx="484368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67"/>
              <a:r>
                <a:rPr lang="en-US" sz="1078" b="1" dirty="0"/>
                <a:t>C2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19982" y="2611611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13036" y="3794019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2554" y="2648197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0518" y="3826846"/>
              <a:ext cx="265861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04511" y="5018790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3721" y="2339355"/>
              <a:ext cx="528122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67"/>
              <a:r>
                <a:rPr lang="en-US" sz="1078" b="1" dirty="0"/>
                <a:t>C3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93451" y="2611103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4966" y="3794019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13331" y="2648197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25496" y="3831112"/>
              <a:ext cx="265861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4543" y="5018790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6128" y="2339314"/>
              <a:ext cx="562704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67"/>
              <a:r>
                <a:rPr lang="en-US" sz="1078" b="1" dirty="0"/>
                <a:t>C5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24229" y="2611611"/>
              <a:ext cx="444065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38825" y="3794018"/>
              <a:ext cx="444065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82686" y="2643434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03535" y="3826846"/>
              <a:ext cx="265862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21106" y="5018790"/>
              <a:ext cx="265862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4380" y="2339314"/>
              <a:ext cx="670135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67"/>
              <a:r>
                <a:rPr lang="en-US" sz="1078" b="1" dirty="0"/>
                <a:t>C6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493584" y="2606340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08084" y="3794019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61630" y="2648197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71083" y="3834177"/>
              <a:ext cx="265861" cy="1055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chemeClr val="tx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69890" y="2339314"/>
              <a:ext cx="554338" cy="228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67"/>
              <a:r>
                <a:rPr lang="en-US" sz="1078" b="1" dirty="0"/>
                <a:t>C4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72528" y="2611611"/>
              <a:ext cx="444065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82068" y="3794019"/>
              <a:ext cx="444065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16356" y="4981696"/>
              <a:ext cx="444065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99723" y="5018790"/>
              <a:ext cx="265861" cy="105571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36246" y="4981696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132" y="4977616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11038" y="4987448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13036" y="4981696"/>
              <a:ext cx="44406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920" y="4981696"/>
              <a:ext cx="459756" cy="112990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  <p:sp>
          <p:nvSpPr>
            <p:cNvPr id="48" name="Right Brace 47"/>
            <p:cNvSpPr/>
            <p:nvPr/>
          </p:nvSpPr>
          <p:spPr>
            <a:xfrm>
              <a:off x="4012115" y="3794018"/>
              <a:ext cx="304800" cy="1161401"/>
            </a:xfrm>
            <a:prstGeom prst="rightBrace">
              <a:avLst/>
            </a:prstGeom>
            <a:ln w="22225">
              <a:solidFill>
                <a:srgbClr val="A112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sp>
        <p:nvSpPr>
          <p:cNvPr id="49" name="Right Brace 48"/>
          <p:cNvSpPr/>
          <p:nvPr/>
        </p:nvSpPr>
        <p:spPr>
          <a:xfrm rot="16200000">
            <a:off x="9401328" y="-342897"/>
            <a:ext cx="467836" cy="281876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Rectangle 56"/>
          <p:cNvSpPr/>
          <p:nvPr/>
        </p:nvSpPr>
        <p:spPr>
          <a:xfrm>
            <a:off x="11289846" y="3677862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Row</a:t>
            </a:r>
          </a:p>
          <a:p>
            <a:r>
              <a:rPr lang="en-US" b="1" dirty="0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7012" y="76200"/>
            <a:ext cx="30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to </a:t>
            </a:r>
            <a:r>
              <a:rPr lang="es-AR" dirty="0" err="1"/>
              <a:t>Columnstores</a:t>
            </a:r>
            <a:r>
              <a:rPr lang="es-AR" dirty="0"/>
              <a:t>: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type="body" idx="1"/>
          </p:nvPr>
        </p:nvSpPr>
        <p:spPr>
          <a:xfrm>
            <a:off x="608012" y="1828800"/>
            <a:ext cx="10972800" cy="4267200"/>
          </a:xfrm>
        </p:spPr>
        <p:txBody>
          <a:bodyPr/>
          <a:lstStyle/>
          <a:p>
            <a:pPr marL="799963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b-tree staging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Rows accumulate until there are enough to be compressed into the columnstore format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1,048,576 rows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 background process compresses these rows to </a:t>
            </a:r>
            <a:r>
              <a:rPr lang="en-US" dirty="0" err="1">
                <a:solidFill>
                  <a:schemeClr val="tx1"/>
                </a:solidFill>
              </a:rPr>
              <a:t>columnstore</a:t>
            </a:r>
            <a:r>
              <a:rPr lang="en-US" dirty="0">
                <a:solidFill>
                  <a:schemeClr val="tx1"/>
                </a:solidFill>
              </a:rPr>
              <a:t> compression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Allows for efficient access to “warm”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Improves compression of the columnstore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Will not see batch mode execution from row store storage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809" y="1050667"/>
            <a:ext cx="2015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DeltaStore</a:t>
            </a:r>
            <a:r>
              <a:rPr lang="es-AR" sz="3000" dirty="0"/>
              <a:t>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37012" y="78166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/>
              <a:t>Introduction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Columnstores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212" y="685800"/>
            <a:ext cx="2882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000" dirty="0" err="1"/>
              <a:t>Index</a:t>
            </a:r>
            <a:r>
              <a:rPr lang="es-AR" sz="3000" dirty="0"/>
              <a:t> </a:t>
            </a:r>
            <a:r>
              <a:rPr lang="es-AR" sz="3000" dirty="0" err="1"/>
              <a:t>Dictionary</a:t>
            </a:r>
            <a:r>
              <a:rPr lang="es-AR" sz="3000" dirty="0"/>
              <a:t>: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412" y="1177320"/>
            <a:ext cx="10852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 types that store character data ([n]char and [</a:t>
            </a:r>
            <a:r>
              <a:rPr lang="en-US" dirty="0" err="1"/>
              <a:t>nvarchar</a:t>
            </a:r>
            <a:r>
              <a:rPr lang="en-US" dirty="0"/>
              <a:t>), as well as binary and </a:t>
            </a:r>
            <a:r>
              <a:rPr lang="en-US" dirty="0" err="1"/>
              <a:t>varbinary</a:t>
            </a:r>
            <a:r>
              <a:rPr lang="en-US" dirty="0"/>
              <a:t>, when used in a </a:t>
            </a:r>
          </a:p>
          <a:p>
            <a:r>
              <a:rPr lang="en-US" dirty="0" err="1"/>
              <a:t>columnstore</a:t>
            </a:r>
            <a:r>
              <a:rPr lang="en-US" dirty="0"/>
              <a:t> index, use dictionaries for their internal storage. For other columns, dictionaries </a:t>
            </a:r>
            <a:r>
              <a:rPr lang="en-US" i="1" dirty="0"/>
              <a:t>may</a:t>
            </a:r>
            <a:r>
              <a:rPr lang="en-US" dirty="0"/>
              <a:t> also be used – </a:t>
            </a:r>
          </a:p>
          <a:p>
            <a:r>
              <a:rPr lang="en-US" dirty="0"/>
              <a:t>especially if they use only a small set of distinct values. Using a dictionary means that SQL Server creates a list of </a:t>
            </a:r>
          </a:p>
          <a:p>
            <a:r>
              <a:rPr lang="en-US" dirty="0"/>
              <a:t>all values that are used, and assigns each value a unique number. For a column with colors, the dictionary would, </a:t>
            </a:r>
          </a:p>
          <a:p>
            <a:r>
              <a:rPr lang="en-US" dirty="0"/>
              <a:t>for instance, contain a list of the value pairs (Black, 1); (Red, 2); (Green, 3); (Mauve, 4); etc. </a:t>
            </a:r>
          </a:p>
          <a:p>
            <a:r>
              <a:rPr lang="en-US" dirty="0"/>
              <a:t>This dictionary is stored as a separate entity, related to but not part of the storage area used for the table data.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3048000"/>
            <a:ext cx="50006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2268</TotalTime>
  <Words>1295</Words>
  <Application>Microsoft Office PowerPoint</Application>
  <PresentationFormat>Custom</PresentationFormat>
  <Paragraphs>201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Corbel</vt:lpstr>
      <vt:lpstr>Garamond</vt:lpstr>
      <vt:lpstr>Gotham Light</vt:lpstr>
      <vt:lpstr>Gotham SSm A</vt:lpstr>
      <vt:lpstr>Mercury Display A</vt:lpstr>
      <vt:lpstr>Segoe UI</vt:lpstr>
      <vt:lpstr>segoe-ui_normal</vt:lpstr>
      <vt:lpstr>Wingdings</vt:lpstr>
      <vt:lpstr>Organic</vt:lpstr>
      <vt:lpstr>Data Platform Training Day ColumnStore Indexes: A new way to handle DW Workloads  6/4/2020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Columnstore Indexes In SQL Server 2016  #Columnstorerocks!!</dc:title>
  <dc:creator>Bissio, Gonzalo Juan</dc:creator>
  <cp:lastModifiedBy>DBA Support</cp:lastModifiedBy>
  <cp:revision>93</cp:revision>
  <dcterms:created xsi:type="dcterms:W3CDTF">2017-08-15T19:04:57Z</dcterms:created>
  <dcterms:modified xsi:type="dcterms:W3CDTF">2020-04-07T19:14:23Z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